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0" r:id="rId13"/>
    <p:sldId id="263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BDE61-CBFF-F142-82D3-814AB330D079}" type="datetimeFigureOut">
              <a:rPr lang="en-US" smtClean="0"/>
              <a:t>2013/02/19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700E4-A912-C742-81AC-FF26E4714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700E4-A912-C742-81AC-FF26E4714A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4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A655-1F30-B349-B349-5C1B7DD258E7}" type="datetimeFigureOut">
              <a:rPr lang="en-US" smtClean="0"/>
              <a:t>2013/02/19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2E1D-27CD-0841-BAFE-7ED4F60A0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1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A655-1F30-B349-B349-5C1B7DD258E7}" type="datetimeFigureOut">
              <a:rPr lang="en-US" smtClean="0"/>
              <a:t>2013/02/19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2E1D-27CD-0841-BAFE-7ED4F60A0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0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A655-1F30-B349-B349-5C1B7DD258E7}" type="datetimeFigureOut">
              <a:rPr lang="en-US" smtClean="0"/>
              <a:t>2013/02/19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2E1D-27CD-0841-BAFE-7ED4F60A0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6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A655-1F30-B349-B349-5C1B7DD258E7}" type="datetimeFigureOut">
              <a:rPr lang="en-US" smtClean="0"/>
              <a:t>2013/02/19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2E1D-27CD-0841-BAFE-7ED4F60A0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3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A655-1F30-B349-B349-5C1B7DD258E7}" type="datetimeFigureOut">
              <a:rPr lang="en-US" smtClean="0"/>
              <a:t>2013/02/19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2E1D-27CD-0841-BAFE-7ED4F60A0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5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A655-1F30-B349-B349-5C1B7DD258E7}" type="datetimeFigureOut">
              <a:rPr lang="en-US" smtClean="0"/>
              <a:t>2013/02/19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2E1D-27CD-0841-BAFE-7ED4F60A0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2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A655-1F30-B349-B349-5C1B7DD258E7}" type="datetimeFigureOut">
              <a:rPr lang="en-US" smtClean="0"/>
              <a:t>2013/02/19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2E1D-27CD-0841-BAFE-7ED4F60A0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9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A655-1F30-B349-B349-5C1B7DD258E7}" type="datetimeFigureOut">
              <a:rPr lang="en-US" smtClean="0"/>
              <a:t>2013/02/19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2E1D-27CD-0841-BAFE-7ED4F60A0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A655-1F30-B349-B349-5C1B7DD258E7}" type="datetimeFigureOut">
              <a:rPr lang="en-US" smtClean="0"/>
              <a:t>2013/02/19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2E1D-27CD-0841-BAFE-7ED4F60A0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A655-1F30-B349-B349-5C1B7DD258E7}" type="datetimeFigureOut">
              <a:rPr lang="en-US" smtClean="0"/>
              <a:t>2013/02/19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2E1D-27CD-0841-BAFE-7ED4F60A0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3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A655-1F30-B349-B349-5C1B7DD258E7}" type="datetimeFigureOut">
              <a:rPr lang="en-US" smtClean="0"/>
              <a:t>2013/02/19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2E1D-27CD-0841-BAFE-7ED4F60A0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2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7401"/>
            <a:ext cx="9144000" cy="750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5A655-1F30-B349-B349-5C1B7DD258E7}" type="datetimeFigureOut">
              <a:rPr lang="en-US" smtClean="0"/>
              <a:t>2013/02/19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02E1D-27CD-0841-BAFE-7ED4F60A0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2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Interim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Development of a Proof of Concept based on SAEON/ DST Shared Platform</a:t>
            </a:r>
          </a:p>
          <a:p>
            <a:r>
              <a:rPr lang="en-US" sz="2600" dirty="0" smtClean="0"/>
              <a:t>G360.4.1 Interim Report</a:t>
            </a:r>
          </a:p>
          <a:p>
            <a:r>
              <a:rPr lang="en-US" sz="2600" dirty="0" smtClean="0"/>
              <a:t>Wim Hugo</a:t>
            </a:r>
          </a:p>
          <a:p>
            <a:endParaRPr lang="en-US" dirty="0"/>
          </a:p>
        </p:txBody>
      </p:sp>
      <p:pic>
        <p:nvPicPr>
          <p:cNvPr id="4" name="Picture 3" descr="SAE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5862689"/>
            <a:ext cx="2102980" cy="835096"/>
          </a:xfrm>
          <a:prstGeom prst="rect">
            <a:avLst/>
          </a:prstGeom>
        </p:spPr>
      </p:pic>
      <p:pic>
        <p:nvPicPr>
          <p:cNvPr id="5" name="Picture 4" descr="drdlr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5668"/>
            <a:ext cx="2849713" cy="1040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header_log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3"/>
          <a:stretch/>
        </p:blipFill>
        <p:spPr>
          <a:xfrm>
            <a:off x="3907055" y="445668"/>
            <a:ext cx="4513036" cy="1040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920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Search Result Extent</a:t>
            </a:r>
            <a:endParaRPr lang="en-US" dirty="0"/>
          </a:p>
        </p:txBody>
      </p:sp>
      <p:pic>
        <p:nvPicPr>
          <p:cNvPr id="2" name="Picture 1" descr="Screen Shot 2013-02-19 at 9.1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499"/>
            <a:ext cx="9144000" cy="5020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34910"/>
            <a:ext cx="9143999" cy="1123090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A detailed view of spatial extent of search results is available.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4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Custodians</a:t>
            </a:r>
            <a:endParaRPr lang="en-US" dirty="0"/>
          </a:p>
        </p:txBody>
      </p:sp>
      <p:pic>
        <p:nvPicPr>
          <p:cNvPr id="2" name="Picture 1" descr="Screen Shot 2013-02-19 at 9.16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499"/>
            <a:ext cx="9144000" cy="4985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34910"/>
            <a:ext cx="9143999" cy="1123090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Each Custodian (‘Node’) can be accessed directly from the menu system. We have received, and have started processing NGI meta-data for the proof of concept.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3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Custodian Catalogue</a:t>
            </a:r>
            <a:endParaRPr lang="en-US" dirty="0"/>
          </a:p>
        </p:txBody>
      </p:sp>
      <p:pic>
        <p:nvPicPr>
          <p:cNvPr id="2" name="Picture 1" descr="Screen Shot 2013-02-19 at 9.23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499"/>
            <a:ext cx="9144000" cy="5006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34910"/>
            <a:ext cx="9143999" cy="1123090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A catalogue (subset of an aggregated catalogue) is available for each custodian. (This is in practice a ‘Saved Search’ for that custodian). This provides rapid access to the meta-data supplied by a custodian. Options for maintenance range from manual meta-data creation to automated harvesting through </a:t>
            </a:r>
            <a:r>
              <a:rPr lang="en-US" dirty="0" err="1" smtClean="0"/>
              <a:t>standardised</a:t>
            </a:r>
            <a:r>
              <a:rPr lang="en-US" dirty="0" smtClean="0"/>
              <a:t> protocols  (CS/W, OAI-PMH, FTP)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6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Custodian Information</a:t>
            </a:r>
            <a:endParaRPr lang="en-US" dirty="0"/>
          </a:p>
        </p:txBody>
      </p:sp>
      <p:pic>
        <p:nvPicPr>
          <p:cNvPr id="5" name="Picture 4" descr="Screen Shot 2013-02-19 at 9.23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499"/>
            <a:ext cx="9144000" cy="5023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34910"/>
            <a:ext cx="9143999" cy="1123090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Custodians can, and should, manage their own presence in the portal. As a minimum we propose a link page – these can be hosted externally and maintained on custodian infrastructure.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Meta-Data Record</a:t>
            </a:r>
            <a:endParaRPr lang="en-US" dirty="0"/>
          </a:p>
        </p:txBody>
      </p:sp>
      <p:pic>
        <p:nvPicPr>
          <p:cNvPr id="2" name="Picture 1" descr="Screen Shot 2013-02-19 at 9.2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499"/>
            <a:ext cx="9144000" cy="5028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34910"/>
            <a:ext cx="9143999" cy="1123090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This is an example of an ISO 19115 meta-data record obtained from NGI (1:50,000 </a:t>
            </a:r>
            <a:r>
              <a:rPr lang="en-US" dirty="0" err="1" smtClean="0"/>
              <a:t>Topo</a:t>
            </a:r>
            <a:r>
              <a:rPr lang="en-US" dirty="0" smtClean="0"/>
              <a:t> Map Series). The portal currently supports ISO 19115 and ISO 19115p2,  FGDC, and SANS 1878, amongst others.  Meta-data is validated against the formal schema before being published.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1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Tasks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and evaluate NGI meta-data</a:t>
            </a:r>
          </a:p>
          <a:p>
            <a:r>
              <a:rPr lang="en-US" dirty="0" smtClean="0"/>
              <a:t>Transfer usable content from SMD</a:t>
            </a:r>
          </a:p>
          <a:p>
            <a:r>
              <a:rPr lang="en-US" dirty="0" smtClean="0"/>
              <a:t>Obtain static page inputs from NSIF</a:t>
            </a:r>
          </a:p>
          <a:p>
            <a:r>
              <a:rPr lang="en-US" dirty="0" smtClean="0"/>
              <a:t>Write acceptance tests based on 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3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Milestones and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>
                <a:solidFill>
                  <a:srgbClr val="008000"/>
                </a:solidFill>
              </a:rPr>
              <a:t>Completion of Contracting: End January 2013.</a:t>
            </a:r>
          </a:p>
          <a:p>
            <a:pPr lvl="0"/>
            <a:r>
              <a:rPr lang="en-US" dirty="0">
                <a:solidFill>
                  <a:srgbClr val="008000"/>
                </a:solidFill>
              </a:rPr>
              <a:t>Steering committee and issue resolution mechanisms in place: End January 2013.</a:t>
            </a:r>
          </a:p>
          <a:p>
            <a:pPr lvl="0"/>
            <a:r>
              <a:rPr lang="en-US" dirty="0">
                <a:solidFill>
                  <a:srgbClr val="008000"/>
                </a:solidFill>
              </a:rPr>
              <a:t>Engagement with NGI to plan piloting of custodian implementation: End January 2013.</a:t>
            </a:r>
          </a:p>
          <a:p>
            <a:pPr lvl="0"/>
            <a:r>
              <a:rPr lang="en-US" dirty="0">
                <a:solidFill>
                  <a:srgbClr val="008000"/>
                </a:solidFill>
              </a:rPr>
              <a:t>Deployment of alpha release of the site on SAEON/ CHPC infrastructure: End January 2013.</a:t>
            </a:r>
          </a:p>
          <a:p>
            <a:pPr lvl="0"/>
            <a:r>
              <a:rPr lang="en-US" dirty="0">
                <a:solidFill>
                  <a:srgbClr val="008000"/>
                </a:solidFill>
              </a:rPr>
              <a:t>Access to existing SMD and NSIF content/ documentation: End January 2013.</a:t>
            </a:r>
          </a:p>
          <a:p>
            <a:pPr lvl="0"/>
            <a:r>
              <a:rPr lang="en-US" dirty="0">
                <a:solidFill>
                  <a:srgbClr val="F79646"/>
                </a:solidFill>
              </a:rPr>
              <a:t>Agreement on User Acceptance Test Schedules: Mid February 2013.</a:t>
            </a:r>
          </a:p>
          <a:p>
            <a:pPr lvl="0"/>
            <a:r>
              <a:rPr lang="en-US" dirty="0">
                <a:solidFill>
                  <a:srgbClr val="F79646"/>
                </a:solidFill>
              </a:rPr>
              <a:t>DRDLR completes static content provision to SAEON: Mid February 2013.</a:t>
            </a:r>
          </a:p>
          <a:p>
            <a:pPr lvl="0"/>
            <a:r>
              <a:rPr lang="en-US" dirty="0">
                <a:solidFill>
                  <a:srgbClr val="F79646"/>
                </a:solidFill>
              </a:rPr>
              <a:t>SAEON completes migration of existing content, and DRDLR indicates what to keep and what to delete: End February 2013.</a:t>
            </a:r>
          </a:p>
          <a:p>
            <a:pPr lvl="0"/>
            <a:r>
              <a:rPr lang="en-US" dirty="0">
                <a:solidFill>
                  <a:srgbClr val="F79646"/>
                </a:solidFill>
              </a:rPr>
              <a:t>Deployment of NGI meta-data: End February 2013.</a:t>
            </a:r>
          </a:p>
          <a:p>
            <a:pPr lvl="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First Round of User Acceptance Testing: Early March 2013.</a:t>
            </a:r>
          </a:p>
          <a:p>
            <a:pPr lvl="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Issue Resolution and Deployment of Beta Version: Mid March 2013.</a:t>
            </a:r>
          </a:p>
          <a:p>
            <a:pPr lvl="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Second Round of User Acceptance Testing: Mid March 2013.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Release of Live Version: End of March 2013.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See Annexure 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6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Interim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Walkthrough – Site Progress</a:t>
            </a:r>
          </a:p>
          <a:p>
            <a:endParaRPr lang="en-US" dirty="0"/>
          </a:p>
          <a:p>
            <a:r>
              <a:rPr lang="en-US" dirty="0" smtClean="0"/>
              <a:t>Current Tasks</a:t>
            </a:r>
          </a:p>
          <a:p>
            <a:endParaRPr lang="en-US" dirty="0"/>
          </a:p>
          <a:p>
            <a:r>
              <a:rPr lang="en-US" dirty="0" smtClean="0"/>
              <a:t>Project Milestones and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0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Page</a:t>
            </a:r>
            <a:endParaRPr lang="en-US" dirty="0"/>
          </a:p>
        </p:txBody>
      </p:sp>
      <p:pic>
        <p:nvPicPr>
          <p:cNvPr id="5" name="Picture 4" descr="Screen Shot 2013-02-19 at 9.10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499"/>
            <a:ext cx="9144000" cy="4991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34910"/>
            <a:ext cx="9143999" cy="1123090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The emphasis is on finding value quickly – hence the search facility is prominent and one click away. Less important topics can be added to the page – users usually don’t mind scrolling down. The menu system, side navigation, and footer section can also be used to provide links to features and functions.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6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by Phrase/ Keyword</a:t>
            </a:r>
            <a:endParaRPr lang="en-US" dirty="0"/>
          </a:p>
        </p:txBody>
      </p:sp>
      <p:pic>
        <p:nvPicPr>
          <p:cNvPr id="5" name="Picture 4" descr="Screen Shot 2013-02-19 at 9.1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499"/>
            <a:ext cx="9144000" cy="5010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34910"/>
            <a:ext cx="9143999" cy="1123090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Keyword searches are immediately available. Clicking a tick box opens up an advanced search feature.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0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Search</a:t>
            </a:r>
            <a:endParaRPr lang="en-US" dirty="0"/>
          </a:p>
        </p:txBody>
      </p:sp>
      <p:pic>
        <p:nvPicPr>
          <p:cNvPr id="5" name="Picture 4" descr="Screen Shot 2013-02-19 at 9.1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259"/>
            <a:ext cx="9144000" cy="5040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34910"/>
            <a:ext cx="9143999" cy="1123090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Advanced Search offers any combination of temporal, spatial, and topic coverages – with spatial extents capable of being preset, and the type of spatial interaction (overlap, inclusion, …) available as well. Composite searches can be saved by advanced users for future re-use.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0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Results</a:t>
            </a:r>
            <a:endParaRPr lang="en-US" dirty="0"/>
          </a:p>
        </p:txBody>
      </p:sp>
      <p:pic>
        <p:nvPicPr>
          <p:cNvPr id="5" name="Picture 4" descr="Screen Shot 2013-02-19 at 9.14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98"/>
            <a:ext cx="9144000" cy="5039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34910"/>
            <a:ext cx="9143999" cy="1123090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Summary meta-data results are listed. These can be expanded to view detail, links back to original meta-data are provided, and online resources referenced in the meta-data can be accessed. In cases where the online resources are </a:t>
            </a:r>
            <a:r>
              <a:rPr lang="en-US" dirty="0" err="1" smtClean="0"/>
              <a:t>standardised</a:t>
            </a:r>
            <a:r>
              <a:rPr lang="en-US" dirty="0" smtClean="0"/>
              <a:t> services (such as Web Map Services), the services can also be </a:t>
            </a:r>
            <a:r>
              <a:rPr lang="en-US" dirty="0" err="1" smtClean="0"/>
              <a:t>utilised</a:t>
            </a:r>
            <a:r>
              <a:rPr lang="en-US" dirty="0" smtClean="0"/>
              <a:t> for viewing and downloads of data.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7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Meta-Data</a:t>
            </a:r>
            <a:endParaRPr lang="en-US" dirty="0"/>
          </a:p>
        </p:txBody>
      </p:sp>
      <p:pic>
        <p:nvPicPr>
          <p:cNvPr id="5" name="Picture 4" descr="Screen Shot 2013-02-19 at 9.14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499"/>
            <a:ext cx="9144000" cy="4998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34910"/>
            <a:ext cx="9143999" cy="1123090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This is an expanded meta-data view – users can gain a quick overview of the important elements.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7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</a:t>
            </a:r>
            <a:r>
              <a:rPr lang="en-US" dirty="0" err="1" smtClean="0"/>
              <a:t>FIltering</a:t>
            </a:r>
            <a:endParaRPr lang="en-US" dirty="0"/>
          </a:p>
        </p:txBody>
      </p:sp>
      <p:pic>
        <p:nvPicPr>
          <p:cNvPr id="2" name="Picture 1" descr="Screen Shot 2013-02-19 at 9.1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499"/>
            <a:ext cx="9144000" cy="4993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34910"/>
            <a:ext cx="9143999" cy="1123090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Users may want to filter their initial result further – this can be done on the basis of a date range, one or more custodians, keywords, or authors.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0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Result Analysis</a:t>
            </a:r>
            <a:endParaRPr lang="en-US" dirty="0"/>
          </a:p>
        </p:txBody>
      </p:sp>
      <p:pic>
        <p:nvPicPr>
          <p:cNvPr id="2" name="Picture 1" descr="Screen Shot 2013-02-19 at 9.15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499"/>
            <a:ext cx="9144000" cy="5014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34910"/>
            <a:ext cx="9143999" cy="1123090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Search Results can also be view in summary, to understand the scope and spatial coverage of the search result better.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4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743</Words>
  <Application>Microsoft Macintosh PowerPoint</Application>
  <PresentationFormat>On-screen Show (4:3)</PresentationFormat>
  <Paragraphs>54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Interim Report</vt:lpstr>
      <vt:lpstr>Interim Report</vt:lpstr>
      <vt:lpstr>Landing Page</vt:lpstr>
      <vt:lpstr>Search by Phrase/ Keyword</vt:lpstr>
      <vt:lpstr>Advanced Search</vt:lpstr>
      <vt:lpstr>Search Results</vt:lpstr>
      <vt:lpstr>Detail Meta-Data</vt:lpstr>
      <vt:lpstr>Additional FIltering</vt:lpstr>
      <vt:lpstr>Search Result Analysis</vt:lpstr>
      <vt:lpstr>Detailed Search Result Extent</vt:lpstr>
      <vt:lpstr>Custodians</vt:lpstr>
      <vt:lpstr>Custodian Catalogue</vt:lpstr>
      <vt:lpstr>Custodian Information</vt:lpstr>
      <vt:lpstr>Meta-Data Record</vt:lpstr>
      <vt:lpstr>Current Tasks</vt:lpstr>
      <vt:lpstr>Project Milestones and Status</vt:lpstr>
    </vt:vector>
  </TitlesOfParts>
  <Company>SAEON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Report</dc:title>
  <dc:creator>Wim Hugo</dc:creator>
  <cp:lastModifiedBy>Wim Hugo</cp:lastModifiedBy>
  <cp:revision>23</cp:revision>
  <dcterms:created xsi:type="dcterms:W3CDTF">2013-02-19T19:28:32Z</dcterms:created>
  <dcterms:modified xsi:type="dcterms:W3CDTF">2013-02-19T20:12:40Z</dcterms:modified>
</cp:coreProperties>
</file>